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6" r:id="rId5"/>
    <p:sldId id="257" r:id="rId6"/>
  </p:sldIdLst>
  <p:sldSz cx="9906000" cy="6858000" type="A4"/>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EBFF"/>
    <a:srgbClr val="FBF3FF"/>
    <a:srgbClr val="F1D9FF"/>
    <a:srgbClr val="FFD3E9"/>
    <a:srgbClr val="FCAAE1"/>
    <a:srgbClr val="F715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3" autoAdjust="0"/>
    <p:restoredTop sz="94660"/>
  </p:normalViewPr>
  <p:slideViewPr>
    <p:cSldViewPr snapToGrid="0">
      <p:cViewPr varScale="1">
        <p:scale>
          <a:sx n="76" d="100"/>
          <a:sy n="76" d="100"/>
        </p:scale>
        <p:origin x="1050" y="8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687E7-8DC9-4C58-8549-8E6112A742D3}" type="datetimeFigureOut">
              <a:rPr lang="en-GB" smtClean="0"/>
              <a:t>30/01/2020</a:t>
            </a:fld>
            <a:endParaRPr lang="en-GB"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01C20-D8A1-4416-A8F7-244C3D978016}" type="slidenum">
              <a:rPr lang="en-GB" smtClean="0"/>
              <a:t>‹#›</a:t>
            </a:fld>
            <a:endParaRPr lang="en-GB" dirty="0"/>
          </a:p>
        </p:txBody>
      </p:sp>
    </p:spTree>
    <p:extLst>
      <p:ext uri="{BB962C8B-B14F-4D97-AF65-F5344CB8AC3E}">
        <p14:creationId xmlns:p14="http://schemas.microsoft.com/office/powerpoint/2010/main" val="2109714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001C20-D8A1-4416-A8F7-244C3D978016}" type="slidenum">
              <a:rPr lang="en-GB" smtClean="0"/>
              <a:t>1</a:t>
            </a:fld>
            <a:endParaRPr lang="en-GB" dirty="0"/>
          </a:p>
        </p:txBody>
      </p:sp>
    </p:spTree>
    <p:extLst>
      <p:ext uri="{BB962C8B-B14F-4D97-AF65-F5344CB8AC3E}">
        <p14:creationId xmlns:p14="http://schemas.microsoft.com/office/powerpoint/2010/main" val="3808656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5670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121242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90671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112866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96602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581347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1626318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1410532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595135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348182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5B0CC6-024D-401C-B04A-E1ADC8A5F10A}" type="datetimeFigureOut">
              <a:rPr lang="en-GB" smtClean="0"/>
              <a:t>30/01/2020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E382767-D4B6-4870-8510-B0B8D8C1F08E}" type="slidenum">
              <a:rPr lang="en-GB" smtClean="0"/>
              <a:t>‹#›</a:t>
            </a:fld>
            <a:endParaRPr lang="en-GB" dirty="0"/>
          </a:p>
        </p:txBody>
      </p:sp>
    </p:spTree>
    <p:extLst>
      <p:ext uri="{BB962C8B-B14F-4D97-AF65-F5344CB8AC3E}">
        <p14:creationId xmlns:p14="http://schemas.microsoft.com/office/powerpoint/2010/main" val="148512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B0CC6-024D-401C-B04A-E1ADC8A5F10A}" type="datetimeFigureOut">
              <a:rPr lang="en-GB" smtClean="0"/>
              <a:t>30/01/2020</a:t>
            </a:fld>
            <a:endParaRPr lang="en-GB"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82767-D4B6-4870-8510-B0B8D8C1F08E}" type="slidenum">
              <a:rPr lang="en-GB" smtClean="0"/>
              <a:t>‹#›</a:t>
            </a:fld>
            <a:endParaRPr lang="en-GB" dirty="0"/>
          </a:p>
        </p:txBody>
      </p:sp>
    </p:spTree>
    <p:extLst>
      <p:ext uri="{BB962C8B-B14F-4D97-AF65-F5344CB8AC3E}">
        <p14:creationId xmlns:p14="http://schemas.microsoft.com/office/powerpoint/2010/main" val="360044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fold"/>
          <p:cNvCxnSpPr/>
          <p:nvPr/>
        </p:nvCxnSpPr>
        <p:spPr>
          <a:xfrm>
            <a:off x="3295650" y="-19050"/>
            <a:ext cx="3806" cy="6877049"/>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707087" y="2501436"/>
            <a:ext cx="2627700" cy="276999"/>
          </a:xfrm>
          <a:prstGeom prst="rect">
            <a:avLst/>
          </a:prstGeom>
          <a:noFill/>
        </p:spPr>
        <p:txBody>
          <a:bodyPr wrap="square" rtlCol="0">
            <a:spAutoFit/>
          </a:bodyPr>
          <a:lstStyle/>
          <a:p>
            <a:pPr algn="ctr"/>
            <a:r>
              <a:rPr lang="en-GB" sz="1200" i="1" dirty="0"/>
              <a:t>NEUROPA – a new era for brain therapy</a:t>
            </a:r>
          </a:p>
        </p:txBody>
      </p:sp>
      <p:sp>
        <p:nvSpPr>
          <p:cNvPr id="10" name="Rectangle 9"/>
          <p:cNvSpPr/>
          <p:nvPr/>
        </p:nvSpPr>
        <p:spPr>
          <a:xfrm>
            <a:off x="3419475" y="3534032"/>
            <a:ext cx="3067050" cy="2424074"/>
          </a:xfrm>
          <a:prstGeom prst="rect">
            <a:avLst/>
          </a:prstGeom>
          <a:solidFill>
            <a:srgbClr val="F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 name="Group 2"/>
          <p:cNvGrpSpPr/>
          <p:nvPr/>
        </p:nvGrpSpPr>
        <p:grpSpPr>
          <a:xfrm>
            <a:off x="3658606" y="5355498"/>
            <a:ext cx="2573461" cy="522927"/>
            <a:chOff x="3620305" y="5273866"/>
            <a:chExt cx="2573461" cy="522927"/>
          </a:xfrm>
        </p:grpSpPr>
        <p:pic>
          <p:nvPicPr>
            <p:cNvPr id="12" name="Picture 11"/>
            <p:cNvPicPr>
              <a:picLocks noChangeAspect="1"/>
            </p:cNvPicPr>
            <p:nvPr/>
          </p:nvPicPr>
          <p:blipFill>
            <a:blip r:embed="rId3"/>
            <a:stretch>
              <a:fillRect/>
            </a:stretch>
          </p:blipFill>
          <p:spPr>
            <a:xfrm>
              <a:off x="5409068" y="5273866"/>
              <a:ext cx="784698" cy="522927"/>
            </a:xfrm>
            <a:prstGeom prst="rect">
              <a:avLst/>
            </a:prstGeom>
          </p:spPr>
        </p:pic>
        <p:pic>
          <p:nvPicPr>
            <p:cNvPr id="13" name="Picture 12"/>
            <p:cNvPicPr>
              <a:picLocks noChangeAspect="1"/>
            </p:cNvPicPr>
            <p:nvPr/>
          </p:nvPicPr>
          <p:blipFill rotWithShape="1">
            <a:blip r:embed="rId4"/>
            <a:srcRect l="5035" r="4900"/>
            <a:stretch/>
          </p:blipFill>
          <p:spPr>
            <a:xfrm>
              <a:off x="3620305" y="5273866"/>
              <a:ext cx="784958" cy="522927"/>
            </a:xfrm>
            <a:prstGeom prst="rect">
              <a:avLst/>
            </a:prstGeom>
          </p:spPr>
        </p:pic>
        <p:pic>
          <p:nvPicPr>
            <p:cNvPr id="14" name="Picture 13"/>
            <p:cNvPicPr>
              <a:picLocks noChangeAspect="1"/>
            </p:cNvPicPr>
            <p:nvPr/>
          </p:nvPicPr>
          <p:blipFill rotWithShape="1">
            <a:blip r:embed="rId5"/>
            <a:srcRect l="12673" r="12529"/>
            <a:stretch/>
          </p:blipFill>
          <p:spPr>
            <a:xfrm>
              <a:off x="4517928" y="5273866"/>
              <a:ext cx="782281" cy="522927"/>
            </a:xfrm>
            <a:prstGeom prst="rect">
              <a:avLst/>
            </a:prstGeom>
          </p:spPr>
        </p:pic>
      </p:grpSp>
      <p:sp>
        <p:nvSpPr>
          <p:cNvPr id="15" name="TextBox 14"/>
          <p:cNvSpPr txBox="1"/>
          <p:nvPr/>
        </p:nvSpPr>
        <p:spPr>
          <a:xfrm>
            <a:off x="3679351" y="4315182"/>
            <a:ext cx="2476500" cy="430887"/>
          </a:xfrm>
          <a:prstGeom prst="rect">
            <a:avLst/>
          </a:prstGeom>
          <a:noFill/>
        </p:spPr>
        <p:txBody>
          <a:bodyPr wrap="square" rtlCol="0">
            <a:spAutoFit/>
          </a:bodyPr>
          <a:lstStyle/>
          <a:p>
            <a:pPr algn="ctr"/>
            <a:r>
              <a:rPr lang="en-GB" sz="1050" dirty="0"/>
              <a:t>For more information visit:</a:t>
            </a:r>
          </a:p>
          <a:p>
            <a:pPr algn="ctr"/>
            <a:r>
              <a:rPr lang="en-GB" sz="1050" dirty="0">
                <a:solidFill>
                  <a:srgbClr val="FF0000"/>
                </a:solidFill>
              </a:rPr>
              <a:t>www.neuropaproject.eu</a:t>
            </a:r>
          </a:p>
        </p:txBody>
      </p:sp>
      <p:grpSp>
        <p:nvGrpSpPr>
          <p:cNvPr id="27" name="Group 26"/>
          <p:cNvGrpSpPr/>
          <p:nvPr/>
        </p:nvGrpSpPr>
        <p:grpSpPr>
          <a:xfrm>
            <a:off x="6734509" y="6209759"/>
            <a:ext cx="3110297" cy="584775"/>
            <a:chOff x="3366310" y="6216239"/>
            <a:chExt cx="3110297" cy="584775"/>
          </a:xfrm>
        </p:grpSpPr>
        <p:sp>
          <p:nvSpPr>
            <p:cNvPr id="16" name="TextBox 15"/>
            <p:cNvSpPr txBox="1"/>
            <p:nvPr/>
          </p:nvSpPr>
          <p:spPr>
            <a:xfrm>
              <a:off x="3999187" y="6216239"/>
              <a:ext cx="2477420" cy="584775"/>
            </a:xfrm>
            <a:prstGeom prst="rect">
              <a:avLst/>
            </a:prstGeom>
            <a:noFill/>
          </p:spPr>
          <p:txBody>
            <a:bodyPr wrap="square" rtlCol="0">
              <a:spAutoFit/>
            </a:bodyPr>
            <a:lstStyle/>
            <a:p>
              <a:pPr algn="just"/>
              <a:r>
                <a:rPr lang="en-GB" sz="800" i="1" dirty="0"/>
                <a:t>This project has received funding from the European Union’s Horizon 2020 Research and Innovation Programme under Future and Emerging Technologies grant agreement No. 713140.</a:t>
              </a:r>
            </a:p>
          </p:txBody>
        </p:sp>
        <p:pic>
          <p:nvPicPr>
            <p:cNvPr id="17" name="Picture 16"/>
            <p:cNvPicPr>
              <a:picLocks noChangeAspect="1"/>
            </p:cNvPicPr>
            <p:nvPr/>
          </p:nvPicPr>
          <p:blipFill>
            <a:blip r:embed="rId6"/>
            <a:stretch>
              <a:fillRect/>
            </a:stretch>
          </p:blipFill>
          <p:spPr>
            <a:xfrm>
              <a:off x="3366310" y="6297436"/>
              <a:ext cx="632876" cy="422096"/>
            </a:xfrm>
            <a:prstGeom prst="rect">
              <a:avLst/>
            </a:prstGeom>
          </p:spPr>
        </p:pic>
      </p:grpSp>
      <p:sp>
        <p:nvSpPr>
          <p:cNvPr id="18" name="Rectangle 17"/>
          <p:cNvSpPr/>
          <p:nvPr/>
        </p:nvSpPr>
        <p:spPr>
          <a:xfrm>
            <a:off x="3589243" y="3594884"/>
            <a:ext cx="2712188" cy="738664"/>
          </a:xfrm>
          <a:prstGeom prst="rect">
            <a:avLst/>
          </a:prstGeom>
        </p:spPr>
        <p:txBody>
          <a:bodyPr wrap="square">
            <a:spAutoFit/>
          </a:bodyPr>
          <a:lstStyle/>
          <a:p>
            <a:pPr algn="just"/>
            <a:r>
              <a:rPr lang="en-GB" sz="1050" b="1" i="1" dirty="0"/>
              <a:t>Project Title: </a:t>
            </a:r>
            <a:r>
              <a:rPr lang="en-GB" sz="1050" i="1" dirty="0"/>
              <a:t>‘Non-invasive dynamic neural control by laser-based technology</a:t>
            </a:r>
          </a:p>
          <a:p>
            <a:pPr algn="just"/>
            <a:endParaRPr lang="en-GB" sz="1050" i="1" dirty="0"/>
          </a:p>
          <a:p>
            <a:pPr algn="just"/>
            <a:r>
              <a:rPr lang="en-GB" sz="1050" b="1" i="1" dirty="0"/>
              <a:t>Call Topic: </a:t>
            </a:r>
            <a:r>
              <a:rPr lang="en-GB" sz="1050" i="1" dirty="0"/>
              <a:t>H2020 – FETOPEN – 2018-2020</a:t>
            </a:r>
          </a:p>
        </p:txBody>
      </p:sp>
      <p:sp>
        <p:nvSpPr>
          <p:cNvPr id="21" name="Rectangle 20"/>
          <p:cNvSpPr/>
          <p:nvPr/>
        </p:nvSpPr>
        <p:spPr>
          <a:xfrm>
            <a:off x="6604142" y="978194"/>
            <a:ext cx="3301858" cy="1093887"/>
          </a:xfrm>
          <a:prstGeom prst="rect">
            <a:avLst/>
          </a:prstGeom>
          <a:solidFill>
            <a:srgbClr val="F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6782819" y="1054493"/>
            <a:ext cx="3012558" cy="938719"/>
          </a:xfrm>
          <a:prstGeom prst="rect">
            <a:avLst/>
          </a:prstGeom>
        </p:spPr>
        <p:txBody>
          <a:bodyPr wrap="square">
            <a:spAutoFit/>
          </a:bodyPr>
          <a:lstStyle/>
          <a:p>
            <a:pPr algn="just"/>
            <a:r>
              <a:rPr lang="en-GB" sz="1100" b="1" dirty="0">
                <a:solidFill>
                  <a:srgbClr val="FF0000"/>
                </a:solidFill>
              </a:rPr>
              <a:t>NEUROPA is a EU-funded project which aims to combine cutting-edge research from the new field of phytoptogenetics combined with two-photon laser technology for non-invasive long-term alleviation of brain dysfunction.</a:t>
            </a:r>
          </a:p>
        </p:txBody>
      </p:sp>
      <p:sp>
        <p:nvSpPr>
          <p:cNvPr id="24" name="Rectangle 23"/>
          <p:cNvSpPr/>
          <p:nvPr/>
        </p:nvSpPr>
        <p:spPr>
          <a:xfrm>
            <a:off x="109058" y="650929"/>
            <a:ext cx="3012558" cy="4778231"/>
          </a:xfrm>
          <a:prstGeom prst="rect">
            <a:avLst/>
          </a:prstGeom>
        </p:spPr>
        <p:txBody>
          <a:bodyPr wrap="square">
            <a:spAutoFit/>
          </a:bodyPr>
          <a:lstStyle/>
          <a:p>
            <a:pPr algn="just"/>
            <a:r>
              <a:rPr lang="en-GB" sz="1100" dirty="0"/>
              <a:t>Whether it is in the development of novel phytochrome actuators……</a:t>
            </a:r>
          </a:p>
          <a:p>
            <a:pPr algn="r"/>
            <a:endParaRPr lang="en-GB" sz="1100" dirty="0"/>
          </a:p>
          <a:p>
            <a:pPr algn="r"/>
            <a:r>
              <a:rPr lang="en-GB" sz="1100" dirty="0"/>
              <a:t>Developing a compact laser platform to enable non-invasive skull penetrating IR stimulation of cortical areas……</a:t>
            </a:r>
          </a:p>
          <a:p>
            <a:pPr algn="just"/>
            <a:endParaRPr lang="en-GB" sz="1100" dirty="0"/>
          </a:p>
          <a:p>
            <a:r>
              <a:rPr lang="en-GB" sz="1100" dirty="0"/>
              <a:t>Or utilising the latest cerebral blood monitoring system based upon diffusion wave spectroscopy….</a:t>
            </a:r>
          </a:p>
          <a:p>
            <a:pPr algn="just"/>
            <a:endParaRPr lang="en-GB" sz="1100" dirty="0"/>
          </a:p>
          <a:p>
            <a:pPr algn="ctr"/>
            <a:r>
              <a:rPr lang="en-GB" sz="1100" b="1" dirty="0"/>
              <a:t>NEUROPA leads the way…</a:t>
            </a:r>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dirty="0"/>
          </a:p>
          <a:p>
            <a:pPr algn="ctr"/>
            <a:endParaRPr lang="en-GB" sz="1100" i="1" dirty="0"/>
          </a:p>
          <a:p>
            <a:pPr algn="ctr"/>
            <a:endParaRPr lang="en-GB" sz="1100" i="1" dirty="0"/>
          </a:p>
          <a:p>
            <a:pPr algn="ctr"/>
            <a:endParaRPr lang="en-GB" sz="1050" i="1" dirty="0"/>
          </a:p>
          <a:p>
            <a:pPr algn="ctr"/>
            <a:endParaRPr lang="en-GB" sz="1050" i="1" dirty="0"/>
          </a:p>
          <a:p>
            <a:pPr algn="ctr"/>
            <a:endParaRPr lang="en-GB" sz="1050" i="1" dirty="0"/>
          </a:p>
          <a:p>
            <a:pPr algn="ctr"/>
            <a:endParaRPr lang="en-GB" sz="1050" i="1" dirty="0"/>
          </a:p>
          <a:p>
            <a:pPr algn="ctr"/>
            <a:endParaRPr lang="en-GB" sz="1050" i="1" dirty="0"/>
          </a:p>
          <a:p>
            <a:pPr algn="ctr"/>
            <a:endParaRPr lang="en-GB" sz="1050" i="1" dirty="0"/>
          </a:p>
          <a:p>
            <a:pPr algn="ctr"/>
            <a:r>
              <a:rPr lang="en-GB" sz="1050" i="1" dirty="0"/>
              <a:t>NEUROPA – a new era for brain therapy</a:t>
            </a:r>
          </a:p>
        </p:txBody>
      </p:sp>
      <p:pic>
        <p:nvPicPr>
          <p:cNvPr id="32" name="Picture 31"/>
          <p:cNvPicPr>
            <a:picLocks noChangeAspect="1"/>
          </p:cNvPicPr>
          <p:nvPr/>
        </p:nvPicPr>
        <p:blipFill rotWithShape="1">
          <a:blip r:embed="rId7"/>
          <a:srcRect t="43321" b="42451"/>
          <a:stretch/>
        </p:blipFill>
        <p:spPr>
          <a:xfrm>
            <a:off x="0" y="0"/>
            <a:ext cx="3308852" cy="638176"/>
          </a:xfrm>
          <a:prstGeom prst="rect">
            <a:avLst/>
          </a:prstGeom>
        </p:spPr>
      </p:pic>
      <p:pic>
        <p:nvPicPr>
          <p:cNvPr id="34" name="Picture 33"/>
          <p:cNvPicPr>
            <a:picLocks noChangeAspect="1"/>
          </p:cNvPicPr>
          <p:nvPr/>
        </p:nvPicPr>
        <p:blipFill rotWithShape="1">
          <a:blip r:embed="rId7"/>
          <a:srcRect t="43321" b="42451"/>
          <a:stretch/>
        </p:blipFill>
        <p:spPr>
          <a:xfrm>
            <a:off x="3295290" y="6225020"/>
            <a:ext cx="3308852" cy="638176"/>
          </a:xfrm>
          <a:prstGeom prst="rect">
            <a:avLst/>
          </a:prstGeom>
        </p:spPr>
      </p:pic>
      <p:pic>
        <p:nvPicPr>
          <p:cNvPr id="35" name="Picture 34"/>
          <p:cNvPicPr>
            <a:picLocks noChangeAspect="1"/>
          </p:cNvPicPr>
          <p:nvPr/>
        </p:nvPicPr>
        <p:blipFill rotWithShape="1">
          <a:blip r:embed="rId7"/>
          <a:srcRect t="43321" b="42451"/>
          <a:stretch/>
        </p:blipFill>
        <p:spPr>
          <a:xfrm>
            <a:off x="6597148" y="0"/>
            <a:ext cx="3308852" cy="638176"/>
          </a:xfrm>
          <a:prstGeom prst="rect">
            <a:avLst/>
          </a:prstGeom>
        </p:spPr>
      </p:pic>
      <p:cxnSp>
        <p:nvCxnSpPr>
          <p:cNvPr id="38" name="fold"/>
          <p:cNvCxnSpPr/>
          <p:nvPr/>
        </p:nvCxnSpPr>
        <p:spPr>
          <a:xfrm>
            <a:off x="6595384" y="0"/>
            <a:ext cx="3806" cy="6877049"/>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92224" y="5517261"/>
            <a:ext cx="3012558" cy="1277273"/>
          </a:xfrm>
          <a:prstGeom prst="rect">
            <a:avLst/>
          </a:prstGeom>
          <a:solidFill>
            <a:srgbClr val="F8EBFF"/>
          </a:solidFill>
          <a:ln>
            <a:noFill/>
          </a:ln>
        </p:spPr>
        <p:txBody>
          <a:bodyPr wrap="square">
            <a:spAutoFit/>
          </a:bodyPr>
          <a:lstStyle/>
          <a:p>
            <a:pPr algn="ctr"/>
            <a:r>
              <a:rPr lang="en-GB" sz="1100" i="1" dirty="0"/>
              <a:t>Looking for more information?</a:t>
            </a:r>
          </a:p>
          <a:p>
            <a:pPr algn="ctr"/>
            <a:endParaRPr lang="en-GB" sz="1100" dirty="0"/>
          </a:p>
          <a:p>
            <a:pPr algn="ctr"/>
            <a:r>
              <a:rPr lang="en-GB" sz="1100" dirty="0"/>
              <a:t>Visit our website!</a:t>
            </a:r>
            <a:br>
              <a:rPr lang="en-GB" sz="1100" dirty="0"/>
            </a:br>
            <a:r>
              <a:rPr lang="en-GB" sz="1100" dirty="0"/>
              <a:t> </a:t>
            </a:r>
            <a:r>
              <a:rPr lang="en-GB" sz="1100" b="1" dirty="0"/>
              <a:t>www.neuropaproject.eu</a:t>
            </a:r>
          </a:p>
          <a:p>
            <a:pPr algn="ctr"/>
            <a:endParaRPr lang="en-GB" sz="1100" dirty="0"/>
          </a:p>
          <a:p>
            <a:pPr algn="ctr"/>
            <a:r>
              <a:rPr lang="en-GB" sz="1100" dirty="0"/>
              <a:t>Contact us via email!</a:t>
            </a:r>
            <a:br>
              <a:rPr lang="en-GB" sz="1100" dirty="0"/>
            </a:br>
            <a:r>
              <a:rPr lang="en-GB" sz="1100" b="1" dirty="0"/>
              <a:t> neuropa@dlmconusltancy.net</a:t>
            </a:r>
          </a:p>
        </p:txBody>
      </p:sp>
      <p:pic>
        <p:nvPicPr>
          <p:cNvPr id="6" name="Picture 5">
            <a:extLst>
              <a:ext uri="{FF2B5EF4-FFF2-40B4-BE49-F238E27FC236}">
                <a16:creationId xmlns:a16="http://schemas.microsoft.com/office/drawing/2014/main" id="{A5AE1E4F-DA62-4C87-B74A-8BBE37AB6B6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59019" y="125212"/>
            <a:ext cx="3103133" cy="2376224"/>
          </a:xfrm>
          <a:prstGeom prst="rect">
            <a:avLst/>
          </a:prstGeom>
        </p:spPr>
      </p:pic>
      <p:pic>
        <p:nvPicPr>
          <p:cNvPr id="11" name="Picture 10">
            <a:extLst>
              <a:ext uri="{FF2B5EF4-FFF2-40B4-BE49-F238E27FC236}">
                <a16:creationId xmlns:a16="http://schemas.microsoft.com/office/drawing/2014/main" id="{9D7CEA89-ADA7-4CAB-B1AF-9E8AD59665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52634" y="4725479"/>
            <a:ext cx="784958" cy="522928"/>
          </a:xfrm>
          <a:prstGeom prst="rect">
            <a:avLst/>
          </a:prstGeom>
        </p:spPr>
      </p:pic>
      <p:pic>
        <p:nvPicPr>
          <p:cNvPr id="20" name="Picture 19">
            <a:extLst>
              <a:ext uri="{FF2B5EF4-FFF2-40B4-BE49-F238E27FC236}">
                <a16:creationId xmlns:a16="http://schemas.microsoft.com/office/drawing/2014/main" id="{9A1510B5-75C1-4357-913F-D002426958D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27701" y="4725479"/>
            <a:ext cx="832864" cy="533882"/>
          </a:xfrm>
          <a:prstGeom prst="rect">
            <a:avLst/>
          </a:prstGeom>
        </p:spPr>
      </p:pic>
      <p:pic>
        <p:nvPicPr>
          <p:cNvPr id="28" name="Picture 27">
            <a:extLst>
              <a:ext uri="{FF2B5EF4-FFF2-40B4-BE49-F238E27FC236}">
                <a16:creationId xmlns:a16="http://schemas.microsoft.com/office/drawing/2014/main" id="{73BEB1BB-77A5-477D-AEF3-06DA8894F3D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68411" y="4725479"/>
            <a:ext cx="796300" cy="533882"/>
          </a:xfrm>
          <a:prstGeom prst="rect">
            <a:avLst/>
          </a:prstGeom>
        </p:spPr>
      </p:pic>
      <p:pic>
        <p:nvPicPr>
          <p:cNvPr id="36" name="Picture 35">
            <a:extLst>
              <a:ext uri="{FF2B5EF4-FFF2-40B4-BE49-F238E27FC236}">
                <a16:creationId xmlns:a16="http://schemas.microsoft.com/office/drawing/2014/main" id="{7C4CB6F1-EEA6-4786-9909-FA76236E93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408" y="2776104"/>
            <a:ext cx="3103133" cy="2376224"/>
          </a:xfrm>
          <a:prstGeom prst="rect">
            <a:avLst/>
          </a:prstGeom>
        </p:spPr>
      </p:pic>
      <p:pic>
        <p:nvPicPr>
          <p:cNvPr id="37" name="image1.jpeg">
            <a:extLst>
              <a:ext uri="{FF2B5EF4-FFF2-40B4-BE49-F238E27FC236}">
                <a16:creationId xmlns:a16="http://schemas.microsoft.com/office/drawing/2014/main" id="{04FCA440-365C-4083-92FA-557BB1BA69EE}"/>
              </a:ext>
            </a:extLst>
          </p:cNvPr>
          <p:cNvPicPr/>
          <p:nvPr/>
        </p:nvPicPr>
        <p:blipFill>
          <a:blip r:embed="rId12" cstate="print"/>
          <a:stretch>
            <a:fillRect/>
          </a:stretch>
        </p:blipFill>
        <p:spPr>
          <a:xfrm>
            <a:off x="6935212" y="2148380"/>
            <a:ext cx="2529840" cy="1919605"/>
          </a:xfrm>
          <a:prstGeom prst="rect">
            <a:avLst/>
          </a:prstGeom>
        </p:spPr>
      </p:pic>
      <p:sp>
        <p:nvSpPr>
          <p:cNvPr id="29" name="TextBox 28">
            <a:extLst>
              <a:ext uri="{FF2B5EF4-FFF2-40B4-BE49-F238E27FC236}">
                <a16:creationId xmlns:a16="http://schemas.microsoft.com/office/drawing/2014/main" id="{4F8872EB-56CB-4CC5-B90B-78F01571B1CF}"/>
              </a:ext>
            </a:extLst>
          </p:cNvPr>
          <p:cNvSpPr txBox="1"/>
          <p:nvPr/>
        </p:nvSpPr>
        <p:spPr>
          <a:xfrm>
            <a:off x="6694250" y="4011536"/>
            <a:ext cx="3011764" cy="2369880"/>
          </a:xfrm>
          <a:prstGeom prst="rect">
            <a:avLst/>
          </a:prstGeom>
          <a:noFill/>
        </p:spPr>
        <p:txBody>
          <a:bodyPr wrap="square" rtlCol="0">
            <a:spAutoFit/>
          </a:bodyPr>
          <a:lstStyle/>
          <a:p>
            <a:r>
              <a:rPr lang="en-US" sz="1000" b="1" i="1" dirty="0"/>
              <a:t>A. </a:t>
            </a:r>
            <a:r>
              <a:rPr lang="en-US" sz="1000" i="1" dirty="0"/>
              <a:t>Compact laser sources for non-invasive two-photon activation and deactivation (on/off) of phytochrome. </a:t>
            </a:r>
            <a:r>
              <a:rPr lang="en-US" sz="1000" b="1" i="1" dirty="0"/>
              <a:t>B. </a:t>
            </a:r>
            <a:r>
              <a:rPr lang="en-US" sz="1000" i="1" dirty="0"/>
              <a:t>Phytochrome cellular control and non-invasive selective AAV delivery to the brain. </a:t>
            </a:r>
            <a:r>
              <a:rPr lang="en-US" sz="1000" b="1" i="1" dirty="0"/>
              <a:t>C. </a:t>
            </a:r>
            <a:r>
              <a:rPr lang="en-US" sz="1000" i="1" dirty="0"/>
              <a:t>Compact non-invasive brain blood flow monitoring system. The system has two purposes. 1 – enable selective targeting of cortical area; 2 continual monitoring of brain activity. </a:t>
            </a:r>
            <a:r>
              <a:rPr lang="en-US" sz="1000" b="1" i="1" dirty="0"/>
              <a:t>D. </a:t>
            </a:r>
            <a:r>
              <a:rPr lang="en-US" sz="1000" i="1" dirty="0"/>
              <a:t>Phytochrome- induced modulation of specific cortico-sub-cortical network loops to restore motor, cognitive and affective disorder dysfunction in mouse models.</a:t>
            </a:r>
            <a:endParaRPr lang="en-GB" sz="1000" dirty="0"/>
          </a:p>
          <a:p>
            <a:r>
              <a:rPr lang="en-US" sz="1000" i="1" dirty="0"/>
              <a:t>Within the duration of the project A, B, C and D will be combined to realise the Neuropa concept.</a:t>
            </a:r>
            <a:endParaRPr lang="en-GB" sz="1000" dirty="0"/>
          </a:p>
          <a:p>
            <a:endParaRPr lang="en-GB" dirty="0"/>
          </a:p>
        </p:txBody>
      </p:sp>
    </p:spTree>
    <p:extLst>
      <p:ext uri="{BB962C8B-B14F-4D97-AF65-F5344CB8AC3E}">
        <p14:creationId xmlns:p14="http://schemas.microsoft.com/office/powerpoint/2010/main" val="1295984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5650" y="978195"/>
            <a:ext cx="6610350" cy="4901611"/>
          </a:xfrm>
          <a:prstGeom prst="rect">
            <a:avLst/>
          </a:prstGeom>
          <a:solidFill>
            <a:srgbClr val="F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fold"/>
          <p:cNvCxnSpPr/>
          <p:nvPr/>
        </p:nvCxnSpPr>
        <p:spPr>
          <a:xfrm>
            <a:off x="3295650" y="-19050"/>
            <a:ext cx="3806" cy="6877049"/>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3" name="fold"/>
          <p:cNvCxnSpPr/>
          <p:nvPr/>
        </p:nvCxnSpPr>
        <p:spPr>
          <a:xfrm>
            <a:off x="6595384" y="0"/>
            <a:ext cx="3806" cy="6877049"/>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798519" y="1692422"/>
            <a:ext cx="2066925" cy="646331"/>
          </a:xfrm>
          <a:prstGeom prst="rect">
            <a:avLst/>
          </a:prstGeom>
          <a:noFill/>
        </p:spPr>
        <p:txBody>
          <a:bodyPr wrap="square" rtlCol="0">
            <a:spAutoFit/>
          </a:bodyPr>
          <a:lstStyle/>
          <a:p>
            <a:r>
              <a:rPr lang="en-GB" sz="1200" b="1" dirty="0"/>
              <a:t>UBT</a:t>
            </a:r>
            <a:r>
              <a:rPr lang="en-GB" sz="1200" dirty="0"/>
              <a:t>| uni-byareuth.de</a:t>
            </a:r>
            <a:br>
              <a:rPr lang="en-GB" sz="1200" dirty="0"/>
            </a:br>
            <a:r>
              <a:rPr lang="en-GB" sz="1200" dirty="0" err="1"/>
              <a:t>Universitaet</a:t>
            </a:r>
            <a:r>
              <a:rPr lang="en-GB" sz="1200" dirty="0"/>
              <a:t> Bayreuth</a:t>
            </a:r>
          </a:p>
          <a:p>
            <a:r>
              <a:rPr lang="en-GB" sz="1200" dirty="0"/>
              <a:t>Bayreuth, DE</a:t>
            </a:r>
          </a:p>
        </p:txBody>
      </p:sp>
      <p:sp>
        <p:nvSpPr>
          <p:cNvPr id="19" name="TextBox 18"/>
          <p:cNvSpPr txBox="1"/>
          <p:nvPr/>
        </p:nvSpPr>
        <p:spPr>
          <a:xfrm>
            <a:off x="7818797" y="1045541"/>
            <a:ext cx="2066925" cy="646331"/>
          </a:xfrm>
          <a:prstGeom prst="rect">
            <a:avLst/>
          </a:prstGeom>
          <a:noFill/>
        </p:spPr>
        <p:txBody>
          <a:bodyPr wrap="square" rtlCol="0">
            <a:spAutoFit/>
          </a:bodyPr>
          <a:lstStyle/>
          <a:p>
            <a:r>
              <a:rPr lang="en-GB" sz="1200" b="1" dirty="0"/>
              <a:t>AU</a:t>
            </a:r>
            <a:r>
              <a:rPr lang="en-GB" sz="1200" dirty="0"/>
              <a:t> | aston.ac.uk</a:t>
            </a:r>
            <a:br>
              <a:rPr lang="en-GB" sz="1200" dirty="0"/>
            </a:br>
            <a:r>
              <a:rPr lang="en-GB" sz="1200" dirty="0"/>
              <a:t>Aston University</a:t>
            </a:r>
          </a:p>
          <a:p>
            <a:r>
              <a:rPr lang="en-GB" sz="1200" dirty="0"/>
              <a:t>Birmingham, GB</a:t>
            </a:r>
          </a:p>
        </p:txBody>
      </p:sp>
      <p:sp>
        <p:nvSpPr>
          <p:cNvPr id="20" name="TextBox 19"/>
          <p:cNvSpPr txBox="1"/>
          <p:nvPr/>
        </p:nvSpPr>
        <p:spPr>
          <a:xfrm>
            <a:off x="7839075" y="2520369"/>
            <a:ext cx="2066925" cy="646331"/>
          </a:xfrm>
          <a:prstGeom prst="rect">
            <a:avLst/>
          </a:prstGeom>
          <a:noFill/>
        </p:spPr>
        <p:txBody>
          <a:bodyPr wrap="square" rtlCol="0">
            <a:spAutoFit/>
          </a:bodyPr>
          <a:lstStyle/>
          <a:p>
            <a:r>
              <a:rPr lang="en-GB" sz="1200" b="1" dirty="0"/>
              <a:t>UOULU</a:t>
            </a:r>
            <a:r>
              <a:rPr lang="en-GB" sz="1200" dirty="0"/>
              <a:t> | oulu.fi</a:t>
            </a:r>
            <a:br>
              <a:rPr lang="en-GB" sz="1200" dirty="0"/>
            </a:br>
            <a:r>
              <a:rPr lang="en-GB" sz="1200" dirty="0" err="1"/>
              <a:t>Oulun</a:t>
            </a:r>
            <a:r>
              <a:rPr lang="en-GB" sz="1200" dirty="0"/>
              <a:t> </a:t>
            </a:r>
            <a:r>
              <a:rPr lang="en-GB" sz="1200" dirty="0" err="1"/>
              <a:t>Yliopisto</a:t>
            </a:r>
            <a:endParaRPr lang="en-GB" sz="1200" dirty="0"/>
          </a:p>
          <a:p>
            <a:r>
              <a:rPr lang="en-GB" sz="1200" dirty="0"/>
              <a:t>OULU, FI</a:t>
            </a:r>
          </a:p>
        </p:txBody>
      </p:sp>
      <p:sp>
        <p:nvSpPr>
          <p:cNvPr id="21" name="TextBox 20"/>
          <p:cNvSpPr txBox="1"/>
          <p:nvPr/>
        </p:nvSpPr>
        <p:spPr>
          <a:xfrm>
            <a:off x="7839074" y="3206253"/>
            <a:ext cx="2066925" cy="646331"/>
          </a:xfrm>
          <a:prstGeom prst="rect">
            <a:avLst/>
          </a:prstGeom>
          <a:noFill/>
        </p:spPr>
        <p:txBody>
          <a:bodyPr wrap="square" rtlCol="0">
            <a:spAutoFit/>
          </a:bodyPr>
          <a:lstStyle/>
          <a:p>
            <a:r>
              <a:rPr lang="en-GB" sz="1200" b="1" dirty="0"/>
              <a:t>UB</a:t>
            </a:r>
            <a:r>
              <a:rPr lang="en-GB" sz="1200" dirty="0"/>
              <a:t> | ub.edu</a:t>
            </a:r>
            <a:br>
              <a:rPr lang="en-GB" sz="1200" dirty="0"/>
            </a:br>
            <a:r>
              <a:rPr lang="en-GB" sz="1200" dirty="0" err="1"/>
              <a:t>Universitat</a:t>
            </a:r>
            <a:r>
              <a:rPr lang="en-GB" sz="1200" dirty="0"/>
              <a:t> de Barcelona</a:t>
            </a:r>
          </a:p>
          <a:p>
            <a:r>
              <a:rPr lang="en-GB" sz="1200" dirty="0"/>
              <a:t>Barcelona, ES</a:t>
            </a:r>
          </a:p>
        </p:txBody>
      </p:sp>
      <p:sp>
        <p:nvSpPr>
          <p:cNvPr id="22" name="TextBox 21"/>
          <p:cNvSpPr txBox="1"/>
          <p:nvPr/>
        </p:nvSpPr>
        <p:spPr>
          <a:xfrm>
            <a:off x="7887054" y="5179627"/>
            <a:ext cx="2066925" cy="646331"/>
          </a:xfrm>
          <a:prstGeom prst="rect">
            <a:avLst/>
          </a:prstGeom>
          <a:noFill/>
        </p:spPr>
        <p:txBody>
          <a:bodyPr wrap="square" rtlCol="0">
            <a:spAutoFit/>
          </a:bodyPr>
          <a:lstStyle/>
          <a:p>
            <a:r>
              <a:rPr lang="en-GB" sz="1200" b="1" dirty="0"/>
              <a:t>DLM</a:t>
            </a:r>
            <a:r>
              <a:rPr lang="en-GB" sz="1200" dirty="0"/>
              <a:t> | dlmconsultancy.net</a:t>
            </a:r>
            <a:br>
              <a:rPr lang="en-GB" sz="1200" dirty="0"/>
            </a:br>
            <a:r>
              <a:rPr lang="en-GB" sz="1200" dirty="0"/>
              <a:t>DLM Consultancy Services</a:t>
            </a:r>
          </a:p>
          <a:p>
            <a:r>
              <a:rPr lang="en-GB" sz="1200" dirty="0"/>
              <a:t>Edinburgh, Scotland</a:t>
            </a:r>
          </a:p>
        </p:txBody>
      </p:sp>
      <p:sp>
        <p:nvSpPr>
          <p:cNvPr id="23" name="TextBox 22"/>
          <p:cNvSpPr txBox="1"/>
          <p:nvPr/>
        </p:nvSpPr>
        <p:spPr>
          <a:xfrm>
            <a:off x="7849214" y="3900844"/>
            <a:ext cx="2066925" cy="461665"/>
          </a:xfrm>
          <a:prstGeom prst="rect">
            <a:avLst/>
          </a:prstGeom>
          <a:noFill/>
        </p:spPr>
        <p:txBody>
          <a:bodyPr wrap="square" rtlCol="0">
            <a:spAutoFit/>
          </a:bodyPr>
          <a:lstStyle/>
          <a:p>
            <a:r>
              <a:rPr lang="en-GB" sz="1200" b="1" dirty="0"/>
              <a:t>PHI</a:t>
            </a:r>
            <a:r>
              <a:rPr lang="en-GB" sz="1200" dirty="0"/>
              <a:t> | pharmacoidea.eu</a:t>
            </a:r>
            <a:br>
              <a:rPr lang="en-GB" sz="1200" dirty="0"/>
            </a:br>
            <a:r>
              <a:rPr lang="en-GB" sz="1200" dirty="0"/>
              <a:t>Szeged, Hungary</a:t>
            </a:r>
          </a:p>
        </p:txBody>
      </p:sp>
      <p:pic>
        <p:nvPicPr>
          <p:cNvPr id="24" name="Picture 23"/>
          <p:cNvPicPr>
            <a:picLocks noChangeAspect="1"/>
          </p:cNvPicPr>
          <p:nvPr/>
        </p:nvPicPr>
        <p:blipFill rotWithShape="1">
          <a:blip r:embed="rId2"/>
          <a:srcRect t="43321" b="42451"/>
          <a:stretch/>
        </p:blipFill>
        <p:spPr>
          <a:xfrm>
            <a:off x="0" y="0"/>
            <a:ext cx="3308852" cy="638176"/>
          </a:xfrm>
          <a:prstGeom prst="rect">
            <a:avLst/>
          </a:prstGeom>
        </p:spPr>
      </p:pic>
      <p:pic>
        <p:nvPicPr>
          <p:cNvPr id="25" name="Picture 24"/>
          <p:cNvPicPr>
            <a:picLocks noChangeAspect="1"/>
          </p:cNvPicPr>
          <p:nvPr/>
        </p:nvPicPr>
        <p:blipFill rotWithShape="1">
          <a:blip r:embed="rId2"/>
          <a:srcRect t="43321" b="42451"/>
          <a:stretch/>
        </p:blipFill>
        <p:spPr>
          <a:xfrm>
            <a:off x="3295290" y="6225020"/>
            <a:ext cx="3308852" cy="638176"/>
          </a:xfrm>
          <a:prstGeom prst="rect">
            <a:avLst/>
          </a:prstGeom>
        </p:spPr>
      </p:pic>
      <p:pic>
        <p:nvPicPr>
          <p:cNvPr id="26" name="Picture 25"/>
          <p:cNvPicPr>
            <a:picLocks noChangeAspect="1"/>
          </p:cNvPicPr>
          <p:nvPr/>
        </p:nvPicPr>
        <p:blipFill rotWithShape="1">
          <a:blip r:embed="rId2"/>
          <a:srcRect t="43321" b="42451"/>
          <a:stretch/>
        </p:blipFill>
        <p:spPr>
          <a:xfrm>
            <a:off x="6597148" y="0"/>
            <a:ext cx="3308852" cy="638176"/>
          </a:xfrm>
          <a:prstGeom prst="rect">
            <a:avLst/>
          </a:prstGeom>
        </p:spPr>
      </p:pic>
      <p:pic>
        <p:nvPicPr>
          <p:cNvPr id="29" name="Picture 2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39641" y="1073533"/>
            <a:ext cx="1088552" cy="444362"/>
          </a:xfrm>
          <a:prstGeom prst="rect">
            <a:avLst/>
          </a:prstGeom>
        </p:spPr>
      </p:pic>
      <p:pic>
        <p:nvPicPr>
          <p:cNvPr id="32" name="Picture 31"/>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12425"/>
          <a:stretch/>
        </p:blipFill>
        <p:spPr>
          <a:xfrm>
            <a:off x="6709967" y="3206253"/>
            <a:ext cx="1088552" cy="395942"/>
          </a:xfrm>
          <a:prstGeom prst="rect">
            <a:avLst/>
          </a:prstGeom>
        </p:spPr>
      </p:pic>
      <p:sp>
        <p:nvSpPr>
          <p:cNvPr id="39" name="Rectangle 38"/>
          <p:cNvSpPr/>
          <p:nvPr/>
        </p:nvSpPr>
        <p:spPr>
          <a:xfrm>
            <a:off x="3446721" y="1054794"/>
            <a:ext cx="3012558" cy="4970591"/>
          </a:xfrm>
          <a:prstGeom prst="rect">
            <a:avLst/>
          </a:prstGeom>
        </p:spPr>
        <p:txBody>
          <a:bodyPr wrap="square">
            <a:spAutoFit/>
          </a:bodyPr>
          <a:lstStyle/>
          <a:p>
            <a:pPr algn="just"/>
            <a:r>
              <a:rPr lang="en-GB" sz="1100" b="1" dirty="0"/>
              <a:t>Phytoptogenetics </a:t>
            </a:r>
            <a:r>
              <a:rPr lang="en-GB" sz="1100" dirty="0"/>
              <a:t>is a new field of research and technology. </a:t>
            </a:r>
            <a:r>
              <a:rPr lang="en-US" sz="1100" dirty="0"/>
              <a:t>We will develop a new class of phytochrome actuators that will be activated by 1000-1700nm pulsed laser wavelengths and selectively control gene expression for long term neuronal network modulation. The bi-stable nature of phytochromes will enable control of the degree and duration of activation.</a:t>
            </a:r>
            <a:endParaRPr lang="en-GB" sz="1100" dirty="0"/>
          </a:p>
          <a:p>
            <a:pPr algn="just"/>
            <a:endParaRPr lang="en-GB" sz="1100" dirty="0"/>
          </a:p>
          <a:p>
            <a:pPr algn="just"/>
            <a:endParaRPr lang="en-GB" sz="1100" dirty="0"/>
          </a:p>
          <a:p>
            <a:pPr algn="just"/>
            <a:endParaRPr lang="en-GB" sz="1100" dirty="0"/>
          </a:p>
          <a:p>
            <a:pPr algn="just"/>
            <a:endParaRPr lang="en-GB" sz="1100" dirty="0"/>
          </a:p>
          <a:p>
            <a:pPr algn="just"/>
            <a:endParaRPr lang="en-GB" sz="1200" dirty="0"/>
          </a:p>
          <a:p>
            <a:pPr algn="just"/>
            <a:endParaRPr lang="en-GB" sz="900" dirty="0"/>
          </a:p>
          <a:p>
            <a:pPr algn="just"/>
            <a:r>
              <a:rPr lang="en-US" sz="1100" b="1" dirty="0"/>
              <a:t>AAV- mediated gene delivery</a:t>
            </a:r>
            <a:r>
              <a:rPr lang="en-GB" sz="1100" b="1" dirty="0"/>
              <a:t> </a:t>
            </a:r>
            <a:r>
              <a:rPr lang="en-GB" sz="1100" dirty="0"/>
              <a:t>advances </a:t>
            </a:r>
            <a:r>
              <a:rPr lang="en-US" sz="1100" dirty="0"/>
              <a:t>will first deliver engineered AAVs encoding phytochromes via intravenous infusion to obtain wide-spread phytochrome expression in the brain, we will also design a new set of AAVs to target the cortex via intranasal instillation.</a:t>
            </a:r>
            <a:endParaRPr lang="en-GB" sz="1100" dirty="0"/>
          </a:p>
          <a:p>
            <a:pPr algn="just"/>
            <a:endParaRPr lang="en-GB" sz="1100" dirty="0"/>
          </a:p>
          <a:p>
            <a:pPr algn="just"/>
            <a:endParaRPr lang="en-GB" sz="1100" dirty="0"/>
          </a:p>
          <a:p>
            <a:pPr algn="just"/>
            <a:endParaRPr lang="en-GB" sz="1100" dirty="0"/>
          </a:p>
          <a:p>
            <a:pPr algn="just"/>
            <a:endParaRPr lang="en-GB" sz="1200" dirty="0"/>
          </a:p>
          <a:p>
            <a:pPr algn="just"/>
            <a:endParaRPr lang="en-GB" sz="900" dirty="0"/>
          </a:p>
          <a:p>
            <a:pPr algn="just"/>
            <a:r>
              <a:rPr lang="en-GB" sz="1100" b="1" dirty="0"/>
              <a:t>Diffusion wave spectroscopy</a:t>
            </a:r>
            <a:r>
              <a:rPr lang="en-GB" sz="1100" dirty="0"/>
              <a:t> based blood detection </a:t>
            </a:r>
            <a:r>
              <a:rPr lang="en-US" sz="1100" dirty="0"/>
              <a:t>will enable the monitoring of network activity and hence the interactive control of the photo-switchable phytochromes.</a:t>
            </a:r>
            <a:endParaRPr lang="en-GB" sz="1100" b="1" dirty="0"/>
          </a:p>
        </p:txBody>
      </p:sp>
      <p:sp>
        <p:nvSpPr>
          <p:cNvPr id="30" name="Rectangle 29"/>
          <p:cNvSpPr/>
          <p:nvPr/>
        </p:nvSpPr>
        <p:spPr>
          <a:xfrm>
            <a:off x="146105" y="674400"/>
            <a:ext cx="3012558" cy="5170646"/>
          </a:xfrm>
          <a:prstGeom prst="rect">
            <a:avLst/>
          </a:prstGeom>
        </p:spPr>
        <p:txBody>
          <a:bodyPr wrap="square">
            <a:spAutoFit/>
          </a:bodyPr>
          <a:lstStyle/>
          <a:p>
            <a:pPr algn="just"/>
            <a:r>
              <a:rPr lang="en-GB" sz="1100" b="1" dirty="0"/>
              <a:t>Why NEUROPA?</a:t>
            </a:r>
          </a:p>
          <a:p>
            <a:pPr algn="just"/>
            <a:endParaRPr lang="en-GB" sz="1100" b="1" dirty="0"/>
          </a:p>
          <a:p>
            <a:pPr algn="just"/>
            <a:r>
              <a:rPr lang="en-US" sz="1100" dirty="0"/>
              <a:t>There is an enormous human toll of brain disorders in Europe, with an estimated 83 million people affected [1] and an estimated total cost of €798 billion [2]. This is a great healthcare and societal challenge for the countries of the EU and indeed, the world, which will be exacerbated by an increasingly ageing population.</a:t>
            </a:r>
          </a:p>
          <a:p>
            <a:pPr algn="just"/>
            <a:endParaRPr lang="en-US" sz="1100" dirty="0"/>
          </a:p>
          <a:p>
            <a:pPr algn="just"/>
            <a:endParaRPr lang="en-US" sz="1100" dirty="0"/>
          </a:p>
          <a:p>
            <a:pPr algn="just"/>
            <a:endParaRPr lang="en-US" sz="1100" dirty="0"/>
          </a:p>
          <a:p>
            <a:pPr algn="just"/>
            <a:endParaRPr lang="en-GB" sz="1100" dirty="0"/>
          </a:p>
          <a:p>
            <a:pPr algn="just"/>
            <a:r>
              <a:rPr lang="en-GB" sz="1100" dirty="0"/>
              <a:t>precision. As a three-dimensional model, we allow neurons to grow as they would </a:t>
            </a:r>
            <a:r>
              <a:rPr lang="en-GB" sz="1100" i="1" dirty="0"/>
              <a:t>in vivo</a:t>
            </a:r>
            <a:r>
              <a:rPr lang="en-GB" sz="1100" dirty="0"/>
              <a:t>, making abundant connections that they are not able to form in a constrained 2D environment!</a:t>
            </a:r>
            <a:endParaRPr lang="en-GB" sz="1100" i="1" dirty="0"/>
          </a:p>
          <a:p>
            <a:pPr algn="just"/>
            <a:r>
              <a:rPr lang="en-US" sz="1100" dirty="0"/>
              <a:t>This will be achieved by two-photon (2P) activation of novel phytochrome actuators that control the expression of genes involved in synaptic plasticity. Developments in viral engineering will enable the targeting of brain phytochrome expression via peripheral exposure rather than direct brain injection. Ongoing development of brain-region and cell-specific gene delivery systems will enable expression in specific cell types i.e. excitatory neurons, inhibitory neurons and glial subtypes in targeted subpopulations within specific brain areas.</a:t>
            </a:r>
            <a:endParaRPr lang="en-GB" sz="1100" dirty="0"/>
          </a:p>
          <a:p>
            <a:pPr algn="just"/>
            <a:endParaRPr lang="en-GB" sz="1100" dirty="0"/>
          </a:p>
        </p:txBody>
      </p:sp>
      <p:sp>
        <p:nvSpPr>
          <p:cNvPr id="35" name="Rectangle 34"/>
          <p:cNvSpPr/>
          <p:nvPr/>
        </p:nvSpPr>
        <p:spPr>
          <a:xfrm>
            <a:off x="172315" y="2258759"/>
            <a:ext cx="3012558" cy="1277273"/>
          </a:xfrm>
          <a:prstGeom prst="rect">
            <a:avLst/>
          </a:prstGeom>
          <a:solidFill>
            <a:srgbClr val="F8EBFF"/>
          </a:solidFill>
        </p:spPr>
        <p:txBody>
          <a:bodyPr wrap="square">
            <a:spAutoFit/>
          </a:bodyPr>
          <a:lstStyle/>
          <a:p>
            <a:pPr algn="just"/>
            <a:r>
              <a:rPr lang="en-GB" sz="1100" dirty="0"/>
              <a:t>The NEUROPA project will </a:t>
            </a:r>
            <a:r>
              <a:rPr lang="en-US" sz="1100" dirty="0"/>
              <a:t>develop a conceptually novel non-invasive theranostic approach. We will develop a non-invasive system, which modulates long-term activity in specific cortico-sub-cortical networks implicated in specific brain disorders, Huntington’s (HD) and cognitive impairment in Alzheimer’s (AD) disease.</a:t>
            </a:r>
            <a:endParaRPr lang="en-GB" sz="1100" dirty="0"/>
          </a:p>
        </p:txBody>
      </p:sp>
      <p:sp>
        <p:nvSpPr>
          <p:cNvPr id="4" name="Rectangle 3"/>
          <p:cNvSpPr/>
          <p:nvPr/>
        </p:nvSpPr>
        <p:spPr>
          <a:xfrm>
            <a:off x="172315" y="5629602"/>
            <a:ext cx="3011644" cy="1107996"/>
          </a:xfrm>
          <a:prstGeom prst="rect">
            <a:avLst/>
          </a:prstGeom>
          <a:solidFill>
            <a:srgbClr val="F8EBFF"/>
          </a:solidFill>
        </p:spPr>
        <p:txBody>
          <a:bodyPr wrap="square">
            <a:spAutoFit/>
          </a:bodyPr>
          <a:lstStyle/>
          <a:p>
            <a:pPr lvl="0" algn="just"/>
            <a:r>
              <a:rPr lang="en-GB" sz="1100" dirty="0">
                <a:solidFill>
                  <a:prstClr val="black"/>
                </a:solidFill>
              </a:rPr>
              <a:t>NEUROPA </a:t>
            </a:r>
            <a:r>
              <a:rPr lang="en-US" sz="1100" dirty="0"/>
              <a:t>will lead to the development and widespread use of mobile-phone-sized, reliable, and affordable bio-photonic system(s), which will non-invasively and selectively dynamically control specific brain networks in different dysfunctional states.</a:t>
            </a:r>
            <a:endParaRPr lang="en-GB" sz="1100" dirty="0">
              <a:solidFill>
                <a:prstClr val="black"/>
              </a:solidFill>
            </a:endParaRPr>
          </a:p>
        </p:txBody>
      </p:sp>
      <p:sp>
        <p:nvSpPr>
          <p:cNvPr id="40" name="TextBox 39"/>
          <p:cNvSpPr txBox="1"/>
          <p:nvPr/>
        </p:nvSpPr>
        <p:spPr>
          <a:xfrm>
            <a:off x="7013324" y="6189749"/>
            <a:ext cx="2476500" cy="430887"/>
          </a:xfrm>
          <a:prstGeom prst="rect">
            <a:avLst/>
          </a:prstGeom>
          <a:noFill/>
        </p:spPr>
        <p:txBody>
          <a:bodyPr wrap="square" rtlCol="0">
            <a:spAutoFit/>
          </a:bodyPr>
          <a:lstStyle/>
          <a:p>
            <a:pPr algn="ctr"/>
            <a:r>
              <a:rPr lang="en-GB" sz="1050" dirty="0"/>
              <a:t>For more information visit:</a:t>
            </a:r>
          </a:p>
          <a:p>
            <a:pPr algn="ctr"/>
            <a:r>
              <a:rPr lang="en-GB" sz="1050" dirty="0">
                <a:solidFill>
                  <a:srgbClr val="FF0000"/>
                </a:solidFill>
              </a:rPr>
              <a:t>www.neuropaproject.eu</a:t>
            </a:r>
          </a:p>
        </p:txBody>
      </p:sp>
      <p:pic>
        <p:nvPicPr>
          <p:cNvPr id="8" name="Picture 7">
            <a:extLst>
              <a:ext uri="{FF2B5EF4-FFF2-40B4-BE49-F238E27FC236}">
                <a16:creationId xmlns:a16="http://schemas.microsoft.com/office/drawing/2014/main" id="{D9AED612-8E6F-4EF7-A639-9E5BB6CA8B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5908" y="5225583"/>
            <a:ext cx="1009781" cy="588128"/>
          </a:xfrm>
          <a:prstGeom prst="rect">
            <a:avLst/>
          </a:prstGeom>
        </p:spPr>
      </p:pic>
      <p:pic>
        <p:nvPicPr>
          <p:cNvPr id="10" name="Picture 9">
            <a:extLst>
              <a:ext uri="{FF2B5EF4-FFF2-40B4-BE49-F238E27FC236}">
                <a16:creationId xmlns:a16="http://schemas.microsoft.com/office/drawing/2014/main" id="{C162C53F-BA4E-45EF-B4DF-AAB8415C19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5149" y="1755208"/>
            <a:ext cx="1123648" cy="542986"/>
          </a:xfrm>
          <a:prstGeom prst="rect">
            <a:avLst/>
          </a:prstGeom>
        </p:spPr>
      </p:pic>
      <p:pic>
        <p:nvPicPr>
          <p:cNvPr id="14" name="Picture 13">
            <a:extLst>
              <a:ext uri="{FF2B5EF4-FFF2-40B4-BE49-F238E27FC236}">
                <a16:creationId xmlns:a16="http://schemas.microsoft.com/office/drawing/2014/main" id="{91F90C0F-4274-45D8-B5FE-F5465F5E89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95149" y="2526152"/>
            <a:ext cx="985532" cy="480324"/>
          </a:xfrm>
          <a:prstGeom prst="rect">
            <a:avLst/>
          </a:prstGeom>
        </p:spPr>
      </p:pic>
      <p:sp>
        <p:nvSpPr>
          <p:cNvPr id="41" name="TextBox 40">
            <a:extLst>
              <a:ext uri="{FF2B5EF4-FFF2-40B4-BE49-F238E27FC236}">
                <a16:creationId xmlns:a16="http://schemas.microsoft.com/office/drawing/2014/main" id="{3994E47F-B359-4EFA-9CC4-CC7173B8A122}"/>
              </a:ext>
            </a:extLst>
          </p:cNvPr>
          <p:cNvSpPr txBox="1"/>
          <p:nvPr/>
        </p:nvSpPr>
        <p:spPr>
          <a:xfrm>
            <a:off x="7874379" y="4504760"/>
            <a:ext cx="2066925" cy="461665"/>
          </a:xfrm>
          <a:prstGeom prst="rect">
            <a:avLst/>
          </a:prstGeom>
          <a:noFill/>
        </p:spPr>
        <p:txBody>
          <a:bodyPr wrap="square" rtlCol="0">
            <a:spAutoFit/>
          </a:bodyPr>
          <a:lstStyle/>
          <a:p>
            <a:r>
              <a:rPr lang="en-GB" sz="1200" b="1" dirty="0"/>
              <a:t>SU</a:t>
            </a:r>
            <a:r>
              <a:rPr lang="en-GB" sz="1200" dirty="0"/>
              <a:t> | sorbonne-universite.fr</a:t>
            </a:r>
            <a:br>
              <a:rPr lang="en-GB" sz="1200" dirty="0"/>
            </a:br>
            <a:r>
              <a:rPr lang="en-GB" sz="1200" dirty="0"/>
              <a:t>Paris, France</a:t>
            </a:r>
          </a:p>
        </p:txBody>
      </p:sp>
      <p:pic>
        <p:nvPicPr>
          <p:cNvPr id="18" name="Picture 17">
            <a:extLst>
              <a:ext uri="{FF2B5EF4-FFF2-40B4-BE49-F238E27FC236}">
                <a16:creationId xmlns:a16="http://schemas.microsoft.com/office/drawing/2014/main" id="{FE6B79C1-68C6-4827-B584-912DDAC6E7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95149" y="4462700"/>
            <a:ext cx="1093504" cy="545784"/>
          </a:xfrm>
          <a:prstGeom prst="rect">
            <a:avLst/>
          </a:prstGeom>
        </p:spPr>
      </p:pic>
      <p:pic>
        <p:nvPicPr>
          <p:cNvPr id="34" name="Picture 33">
            <a:extLst>
              <a:ext uri="{FF2B5EF4-FFF2-40B4-BE49-F238E27FC236}">
                <a16:creationId xmlns:a16="http://schemas.microsoft.com/office/drawing/2014/main" id="{C8099FC6-E9DC-40C4-8879-643B63C561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4480" y="3793721"/>
            <a:ext cx="1112636" cy="598845"/>
          </a:xfrm>
          <a:prstGeom prst="rect">
            <a:avLst/>
          </a:prstGeom>
        </p:spPr>
      </p:pic>
      <p:pic>
        <p:nvPicPr>
          <p:cNvPr id="31" name="Picture 14">
            <a:extLst>
              <a:ext uri="{FF2B5EF4-FFF2-40B4-BE49-F238E27FC236}">
                <a16:creationId xmlns:a16="http://schemas.microsoft.com/office/drawing/2014/main" id="{4D63C331-52A9-47B1-AAA7-D444679D7E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3136" y="2556872"/>
            <a:ext cx="2868690" cy="84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flower&#10;&#10;Description automatically generated">
            <a:extLst>
              <a:ext uri="{FF2B5EF4-FFF2-40B4-BE49-F238E27FC236}">
                <a16:creationId xmlns:a16="http://schemas.microsoft.com/office/drawing/2014/main" id="{03A5F687-B61A-4829-85CD-E3EF8B8B26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03965" y="4332275"/>
            <a:ext cx="1174921" cy="893308"/>
          </a:xfrm>
          <a:prstGeom prst="rect">
            <a:avLst/>
          </a:prstGeom>
        </p:spPr>
      </p:pic>
    </p:spTree>
    <p:extLst>
      <p:ext uri="{BB962C8B-B14F-4D97-AF65-F5344CB8AC3E}">
        <p14:creationId xmlns:p14="http://schemas.microsoft.com/office/powerpoint/2010/main" val="5409392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gt;&lt;object type=&quot;8&quot; unique_id=&quot;10010&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25E37A2EE89C48807C284C4944B993" ma:contentTypeVersion="" ma:contentTypeDescription="Create a new document." ma:contentTypeScope="" ma:versionID="89ab3c22b4d274fdd445934d68783c99">
  <xsd:schema xmlns:xsd="http://www.w3.org/2001/XMLSchema" xmlns:xs="http://www.w3.org/2001/XMLSchema" xmlns:p="http://schemas.microsoft.com/office/2006/metadata/properties" xmlns:ns2="58fef0d0-3618-45cc-a3c7-5f54dab09e6d" xmlns:ns3="064648e4-d15c-4922-80ab-83bed18a9610" targetNamespace="http://schemas.microsoft.com/office/2006/metadata/properties" ma:root="true" ma:fieldsID="c90db20f24037687f832e8c06f643b17" ns2:_="" ns3:_="">
    <xsd:import namespace="58fef0d0-3618-45cc-a3c7-5f54dab09e6d"/>
    <xsd:import namespace="064648e4-d15c-4922-80ab-83bed18a96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fef0d0-3618-45cc-a3c7-5f54dab09e6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4648e4-d15c-4922-80ab-83bed18a961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3C9EDA-D17D-4972-8139-2AD2B2B3D3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fef0d0-3618-45cc-a3c7-5f54dab09e6d"/>
    <ds:schemaRef ds:uri="064648e4-d15c-4922-80ab-83bed18a96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83983-76E7-44F3-A010-DA86F97E9419}">
  <ds:schemaRefs>
    <ds:schemaRef ds:uri="http://schemas.microsoft.com/sharepoint/v3/contenttype/forms"/>
  </ds:schemaRefs>
</ds:datastoreItem>
</file>

<file path=customXml/itemProps3.xml><?xml version="1.0" encoding="utf-8"?>
<ds:datastoreItem xmlns:ds="http://schemas.openxmlformats.org/officeDocument/2006/customXml" ds:itemID="{DB6440EB-5CD6-4427-807C-F9919D0580FC}">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64648e4-d15c-4922-80ab-83bed18a9610"/>
    <ds:schemaRef ds:uri="http://purl.org/dc/terms/"/>
    <ds:schemaRef ds:uri="58fef0d0-3618-45cc-a3c7-5f54dab09e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1630</TotalTime>
  <Words>700</Words>
  <Application>Microsoft Office PowerPoint</Application>
  <PresentationFormat>A4 Paper (210x297 mm)</PresentationFormat>
  <Paragraphs>78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Crowe</dc:creator>
  <cp:lastModifiedBy>Derek McKenzie</cp:lastModifiedBy>
  <cp:revision>63</cp:revision>
  <cp:lastPrinted>2020-01-09T16:50:20Z</cp:lastPrinted>
  <dcterms:created xsi:type="dcterms:W3CDTF">2017-03-14T19:29:29Z</dcterms:created>
  <dcterms:modified xsi:type="dcterms:W3CDTF">2020-01-30T13:58:46Z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0x010100D125E37A2EE89C48807C284C4944B993</vt:lpwstr>
  </property>
</Properties>
</file>